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3" r:id="rId11"/>
    <p:sldId id="274" r:id="rId12"/>
    <p:sldId id="283" r:id="rId13"/>
    <p:sldId id="284" r:id="rId14"/>
    <p:sldId id="277" r:id="rId15"/>
    <p:sldId id="278" r:id="rId16"/>
    <p:sldId id="279" r:id="rId17"/>
    <p:sldId id="282" r:id="rId18"/>
    <p:sldId id="285" r:id="rId19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3880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3880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677160" y="4187520"/>
            <a:ext cx="859644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5082120" y="21607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5082120" y="41875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677160" y="4187520"/>
            <a:ext cx="4194720" cy="1850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47" name="Рисунок 46"/>
          <p:cNvPicPr/>
          <p:nvPr/>
        </p:nvPicPr>
        <p:blipFill>
          <a:blip r:embed="rId2"/>
          <a:stretch/>
        </p:blipFill>
        <p:spPr>
          <a:xfrm>
            <a:off x="2543400" y="2160360"/>
            <a:ext cx="4863240" cy="3880440"/>
          </a:xfrm>
          <a:prstGeom prst="rect">
            <a:avLst/>
          </a:prstGeom>
          <a:ln>
            <a:noFill/>
          </a:ln>
        </p:spPr>
      </p:pic>
      <p:pic>
        <p:nvPicPr>
          <p:cNvPr id="48" name="Рисунок 47"/>
          <p:cNvPicPr/>
          <p:nvPr/>
        </p:nvPicPr>
        <p:blipFill>
          <a:blip r:embed="rId2"/>
          <a:stretch/>
        </p:blipFill>
        <p:spPr>
          <a:xfrm>
            <a:off x="2543400" y="2160360"/>
            <a:ext cx="4863240" cy="388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accent1">
                <a:alpha val="70000"/>
              </a:schemeClr>
            </a:solidFill>
            <a:round/>
          </a:ln>
        </p:spPr>
      </p:sp>
      <p:sp>
        <p:nvSpPr>
          <p:cNvPr id="16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accent1">
                <a:alpha val="70000"/>
              </a:schemeClr>
            </a:solidFill>
            <a:round/>
          </a:ln>
        </p:spPr>
      </p:sp>
      <p:sp>
        <p:nvSpPr>
          <p:cNvPr id="2" name="CustomShape 3"/>
          <p:cNvSpPr/>
          <p:nvPr/>
        </p:nvSpPr>
        <p:spPr>
          <a:xfrm>
            <a:off x="9181440" y="-8640"/>
            <a:ext cx="3007080" cy="6866280"/>
          </a:xfrm>
          <a:custGeom>
            <a:avLst/>
            <a:gdLst/>
            <a:ahLst/>
            <a:cxnLst/>
            <a:rect l="0" t="0" r="r" b="b"/>
            <a:pathLst>
              <a:path w="3007350" h="6866468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</a:path>
            </a:pathLst>
          </a:custGeom>
          <a:solidFill>
            <a:schemeClr val="accent1">
              <a:alpha val="36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603360" y="-8640"/>
            <a:ext cx="2588040" cy="6866280"/>
          </a:xfrm>
          <a:custGeom>
            <a:avLst/>
            <a:gdLst/>
            <a:ahLst/>
            <a:cxnLst/>
            <a:rect l="0" t="0" r="r" b="b"/>
            <a:pathLst>
              <a:path w="2573312" h="6866468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32400"/>
            </a:avLst>
          </a:prstGeom>
          <a:solidFill>
            <a:schemeClr val="accent1">
              <a:lumMod val="75000"/>
              <a:alpha val="66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9334440" y="-8640"/>
            <a:ext cx="2854080" cy="6866280"/>
          </a:xfrm>
          <a:custGeom>
            <a:avLst/>
            <a:gdLst/>
            <a:ahLst/>
            <a:cxnLst/>
            <a:rect l="0" t="0" r="r" b="b"/>
            <a:pathLst>
              <a:path w="2858014" h="6866468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75000"/>
              <a:alpha val="5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10898640" y="-8640"/>
            <a:ext cx="1289880" cy="6866280"/>
          </a:xfrm>
          <a:custGeom>
            <a:avLst/>
            <a:gdLst/>
            <a:ahLst/>
            <a:cxnLst/>
            <a:rect l="0" t="0" r="r" b="b"/>
            <a:pathLst>
              <a:path w="1290095" h="6858001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10938960" y="-8640"/>
            <a:ext cx="1249560" cy="6866280"/>
          </a:xfrm>
          <a:custGeom>
            <a:avLst/>
            <a:gdLst/>
            <a:ahLst/>
            <a:cxnLst/>
            <a:rect l="0" t="0" r="r" b="b"/>
            <a:pathLst>
              <a:path w="1249826" h="6858001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</a:path>
            </a:pathLst>
          </a:custGeom>
          <a:solidFill>
            <a:schemeClr val="accent2">
              <a:lumMod val="75000"/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32400"/>
            </a:avLst>
          </a:prstGeom>
          <a:solidFill>
            <a:schemeClr val="accent1">
              <a:lumMod val="75000"/>
              <a:alpha val="66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4013280"/>
            <a:ext cx="448200" cy="2844360"/>
          </a:xfrm>
          <a:prstGeom prst="triangle">
            <a:avLst>
              <a:gd name="adj" fmla="val 10800"/>
            </a:avLst>
          </a:prstGeom>
          <a:solidFill>
            <a:schemeClr val="accent1"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600" strike="noStrike">
                <a:solidFill>
                  <a:srgbClr val="5FCBEF"/>
                </a:solidFill>
                <a:latin typeface="Trebuchet MS"/>
              </a:rPr>
              <a:t>Click to edit the title text formatОбразец заголовка</a:t>
            </a:r>
            <a:endParaRPr/>
          </a:p>
        </p:txBody>
      </p:sp>
      <p:sp>
        <p:nvSpPr>
          <p:cNvPr id="11" name="PlaceHolder 1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trike="noStrike">
                <a:solidFill>
                  <a:srgbClr val="404040"/>
                </a:solidFill>
                <a:latin typeface="Trebuchet MS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trike="noStrike">
                <a:solidFill>
                  <a:srgbClr val="404040"/>
                </a:solidFill>
                <a:latin typeface="Trebuchet MS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trike="noStrike">
                <a:solidFill>
                  <a:srgbClr val="404040"/>
                </a:solidFill>
                <a:latin typeface="Trebuchet MS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trike="noStrike">
                <a:solidFill>
                  <a:srgbClr val="404040"/>
                </a:solidFill>
                <a:latin typeface="Trebuchet MS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trike="noStrike">
                <a:solidFill>
                  <a:srgbClr val="404040"/>
                </a:solidFill>
                <a:latin typeface="Trebuchet MS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trike="noStrike">
                <a:solidFill>
                  <a:srgbClr val="404040"/>
                </a:solidFill>
                <a:latin typeface="Trebuchet MS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trike="noStrike">
                <a:solidFill>
                  <a:srgbClr val="404040"/>
                </a:solidFill>
                <a:latin typeface="Trebuchet MS"/>
              </a:rPr>
              <a:t>Seventh Outline LevelОбразец текста</a:t>
            </a:r>
            <a:endParaRPr/>
          </a:p>
          <a:p>
            <a:pPr lvl="1"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1600" strike="noStrike">
                <a:solidFill>
                  <a:srgbClr val="404040"/>
                </a:solidFill>
                <a:latin typeface="Trebuchet MS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1400" strike="noStrike">
                <a:solidFill>
                  <a:srgbClr val="404040"/>
                </a:solidFill>
                <a:latin typeface="Trebuchet MS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1200" strike="noStrike">
                <a:solidFill>
                  <a:srgbClr val="404040"/>
                </a:solidFill>
                <a:latin typeface="Trebuchet MS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1200" strike="noStrike">
                <a:solidFill>
                  <a:srgbClr val="404040"/>
                </a:solidFill>
                <a:latin typeface="Trebuchet MS"/>
              </a:rPr>
              <a:t>Пятый уровень</a:t>
            </a:r>
            <a:endParaRPr/>
          </a:p>
        </p:txBody>
      </p:sp>
      <p:sp>
        <p:nvSpPr>
          <p:cNvPr id="12" name="PlaceHolder 13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en-US" sz="900" strike="noStrike">
                <a:solidFill>
                  <a:srgbClr val="8B8B8B"/>
                </a:solidFill>
                <a:latin typeface="Trebuchet MS"/>
              </a:rPr>
              <a:t>10/15/19</a:t>
            </a:r>
            <a:endParaRPr/>
          </a:p>
        </p:txBody>
      </p:sp>
      <p:sp>
        <p:nvSpPr>
          <p:cNvPr id="13" name="PlaceHolder 14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14" name="PlaceHolder 15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71F3D45-3409-40ED-BDFB-1E44A968D065}" type="slidenum">
              <a:rPr lang="en-US" sz="900" strike="noStrike">
                <a:solidFill>
                  <a:srgbClr val="5FCBEF"/>
                </a:solidFill>
                <a:latin typeface="Trebuchet MS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567720" y="2112480"/>
            <a:ext cx="10784880" cy="111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3600" b="1" strike="noStrike">
                <a:solidFill>
                  <a:srgbClr val="7E0000"/>
                </a:solidFill>
                <a:latin typeface="Arial"/>
              </a:rPr>
              <a:t>НАУЧНЫЙ СТИЛЬ РЕЧИ</a:t>
            </a:r>
            <a:endParaRPr/>
          </a:p>
        </p:txBody>
      </p:sp>
      <p:sp>
        <p:nvSpPr>
          <p:cNvPr id="50" name="CustomShape 2"/>
          <p:cNvSpPr/>
          <p:nvPr/>
        </p:nvSpPr>
        <p:spPr>
          <a:xfrm>
            <a:off x="241200" y="4914360"/>
            <a:ext cx="11695680" cy="168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/>
          <p:cNvSpPr/>
          <p:nvPr/>
        </p:nvSpPr>
        <p:spPr>
          <a:xfrm>
            <a:off x="2784764" y="231120"/>
            <a:ext cx="5902036" cy="58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2400" b="1" strike="noStrike" dirty="0" err="1">
                <a:solidFill>
                  <a:srgbClr val="7E0000"/>
                </a:solidFill>
                <a:latin typeface="Arial"/>
              </a:rPr>
              <a:t>Научный</a:t>
            </a:r>
            <a:r>
              <a:rPr lang="en-US" sz="2400" b="1" strike="noStrike" dirty="0">
                <a:solidFill>
                  <a:srgbClr val="7E0000"/>
                </a:solidFill>
                <a:latin typeface="Arial"/>
              </a:rPr>
              <a:t> </a:t>
            </a:r>
            <a:r>
              <a:rPr lang="en-US" sz="2400" b="1" strike="noStrike" dirty="0" err="1">
                <a:solidFill>
                  <a:srgbClr val="7E0000"/>
                </a:solidFill>
                <a:latin typeface="Arial"/>
              </a:rPr>
              <a:t>стиль</a:t>
            </a:r>
            <a:r>
              <a:rPr lang="en-US" sz="2400" b="1" strike="noStrike" dirty="0">
                <a:solidFill>
                  <a:srgbClr val="7E0000"/>
                </a:solidFill>
                <a:latin typeface="Arial"/>
              </a:rPr>
              <a:t> </a:t>
            </a:r>
            <a:r>
              <a:rPr lang="en-US" sz="2400" b="1" strike="noStrike" dirty="0" err="1">
                <a:solidFill>
                  <a:srgbClr val="7E0000"/>
                </a:solidFill>
                <a:latin typeface="Arial"/>
              </a:rPr>
              <a:t>речи</a:t>
            </a:r>
            <a:endParaRPr dirty="0"/>
          </a:p>
        </p:txBody>
      </p:sp>
      <p:sp>
        <p:nvSpPr>
          <p:cNvPr id="54" name="CustomShape 2"/>
          <p:cNvSpPr/>
          <p:nvPr/>
        </p:nvSpPr>
        <p:spPr>
          <a:xfrm>
            <a:off x="241200" y="4914360"/>
            <a:ext cx="11695680" cy="168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CustomShape 3"/>
          <p:cNvSpPr/>
          <p:nvPr/>
        </p:nvSpPr>
        <p:spPr>
          <a:xfrm>
            <a:off x="1886040" y="158760"/>
            <a:ext cx="7783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57" name="CustomShape 4"/>
          <p:cNvSpPr/>
          <p:nvPr/>
        </p:nvSpPr>
        <p:spPr>
          <a:xfrm>
            <a:off x="241200" y="1557360"/>
            <a:ext cx="11727360" cy="51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Trebuchet MS"/>
              </a:rPr>
              <a:t>Научный стиль</a:t>
            </a:r>
            <a:r>
              <a:rPr lang="en-US" sz="2400" b="1" strike="noStrike">
                <a:solidFill>
                  <a:srgbClr val="002060"/>
                </a:solidFill>
                <a:latin typeface="Trebuchet MS"/>
              </a:rPr>
              <a:t> </a:t>
            </a:r>
            <a:r>
              <a:rPr lang="en-US" sz="2400" strike="noStrike">
                <a:solidFill>
                  <a:srgbClr val="002060"/>
                </a:solidFill>
                <a:latin typeface="Trebuchet MS"/>
              </a:rPr>
              <a:t>– </a:t>
            </a:r>
            <a:r>
              <a:rPr lang="en-US" sz="2400" b="1" strike="noStrike">
                <a:solidFill>
                  <a:srgbClr val="002060"/>
                </a:solidFill>
                <a:latin typeface="Trebuchet MS"/>
              </a:rPr>
              <a:t>это система речевых средств, обслуживающих сферу науки и обучения.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400" b="1" strike="noStrike">
                <a:solidFill>
                  <a:srgbClr val="800000"/>
                </a:solidFill>
                <a:latin typeface="Trebuchet MS"/>
              </a:rPr>
              <a:t>Функция: </a:t>
            </a:r>
            <a:r>
              <a:rPr lang="en-US" sz="2400" b="1" strike="noStrike">
                <a:solidFill>
                  <a:srgbClr val="002060"/>
                </a:solidFill>
                <a:latin typeface="Trebuchet MS"/>
              </a:rPr>
              <a:t>адекватная передача научной информации, аргументированное изложение современного знания.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Trebuchet MS"/>
              </a:rPr>
              <a:t>Главные черты: </a:t>
            </a:r>
            <a:r>
              <a:rPr lang="en-US" sz="2400" b="1" strike="noStrike">
                <a:solidFill>
                  <a:srgbClr val="002060"/>
                </a:solidFill>
                <a:latin typeface="Trebuchet MS"/>
              </a:rPr>
              <a:t>отвлеченность и обобщеность, подчеркнутая логичность, терминологичность.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Trebuchet MS"/>
              </a:rPr>
              <a:t>Второстепенные черты: </a:t>
            </a:r>
            <a:r>
              <a:rPr lang="en-US" sz="2400" strike="noStrike">
                <a:solidFill>
                  <a:srgbClr val="002060"/>
                </a:solidFill>
                <a:latin typeface="Trebuchet MS"/>
              </a:rPr>
              <a:t>смысловая точность, однозначность, объективность, стандартность, краткость, ясность, строгость, безличность, оценочность, образность и др.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1400" i="1" strike="noStrike">
                <a:solidFill>
                  <a:srgbClr val="002060"/>
                </a:solidFill>
                <a:latin typeface="Arial"/>
              </a:rPr>
              <a:t>По материалам ресурса: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stomShape 1"/>
          <p:cNvSpPr/>
          <p:nvPr/>
        </p:nvSpPr>
        <p:spPr>
          <a:xfrm>
            <a:off x="7745400" y="231120"/>
            <a:ext cx="5574960" cy="58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Arial"/>
              </a:rPr>
              <a:t>Научный стиль речи</a:t>
            </a:r>
            <a:endParaRPr/>
          </a:p>
        </p:txBody>
      </p:sp>
      <p:sp>
        <p:nvSpPr>
          <p:cNvPr id="59" name="CustomShape 2"/>
          <p:cNvSpPr/>
          <p:nvPr/>
        </p:nvSpPr>
        <p:spPr>
          <a:xfrm>
            <a:off x="241200" y="4914360"/>
            <a:ext cx="11695680" cy="168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3"/>
          <p:cNvSpPr/>
          <p:nvPr/>
        </p:nvSpPr>
        <p:spPr>
          <a:xfrm>
            <a:off x="1886040" y="158760"/>
            <a:ext cx="7783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62" name="CustomShape 4"/>
          <p:cNvSpPr/>
          <p:nvPr/>
        </p:nvSpPr>
        <p:spPr>
          <a:xfrm>
            <a:off x="241200" y="1557360"/>
            <a:ext cx="11727360" cy="51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b="1" strike="noStrike">
                <a:solidFill>
                  <a:srgbClr val="800000"/>
                </a:solidFill>
                <a:latin typeface="Trebuchet MS"/>
              </a:rPr>
              <a:t>Термин - </a:t>
            </a:r>
            <a:r>
              <a:rPr lang="en-US" strike="noStrike">
                <a:solidFill>
                  <a:srgbClr val="002060"/>
                </a:solidFill>
                <a:latin typeface="Trebuchet MS"/>
              </a:rPr>
              <a:t> </a:t>
            </a:r>
            <a:r>
              <a:rPr lang="en-US" b="1" strike="noStrike">
                <a:solidFill>
                  <a:srgbClr val="002060"/>
                </a:solidFill>
                <a:latin typeface="Arial"/>
              </a:rPr>
              <a:t>в широком смысле термин — это языковое выражение (слово или сочетание слов), называющее конкретный или абстрактный объект (или группу объектов) какой-либо специальной отрасли знания. 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i="1" strike="noStrike">
                <a:solidFill>
                  <a:srgbClr val="002060"/>
                </a:solidFill>
                <a:latin typeface="Trebuchet MS"/>
              </a:rPr>
              <a:t>Новая философская энциклопедия: В 4 тт. М.: Мысль. Под редакцией В. С. Стёпина. 2001.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en-US" sz="2800" b="1" strike="noStrike">
                <a:solidFill>
                  <a:srgbClr val="800000"/>
                </a:solidFill>
                <a:latin typeface="Trebuchet MS"/>
              </a:rPr>
              <a:t>Дефиниция </a:t>
            </a:r>
            <a:r>
              <a:rPr lang="en-US" sz="2800" b="1" strike="noStrike">
                <a:solidFill>
                  <a:srgbClr val="002060"/>
                </a:solidFill>
                <a:latin typeface="Trebuchet MS"/>
              </a:rPr>
              <a:t>– определение научного понятия.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en-US" sz="2800" b="1" strike="noStrike">
                <a:solidFill>
                  <a:srgbClr val="800000"/>
                </a:solidFill>
                <a:latin typeface="Trebuchet MS"/>
              </a:rPr>
              <a:t>Композиционный блок: </a:t>
            </a:r>
            <a:r>
              <a:rPr lang="en-US" sz="2800" b="1" strike="noStrike">
                <a:solidFill>
                  <a:srgbClr val="002060"/>
                </a:solidFill>
                <a:latin typeface="Trebuchet MS"/>
              </a:rPr>
              <a:t>дефиниция и её комментарии.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ustomShape 1"/>
          <p:cNvSpPr/>
          <p:nvPr/>
        </p:nvSpPr>
        <p:spPr>
          <a:xfrm>
            <a:off x="7745400" y="231120"/>
            <a:ext cx="5574960" cy="58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Arial"/>
              </a:rPr>
              <a:t>Научный стиль речи</a:t>
            </a:r>
            <a:endParaRPr/>
          </a:p>
        </p:txBody>
      </p:sp>
      <p:sp>
        <p:nvSpPr>
          <p:cNvPr id="64" name="CustomShape 2"/>
          <p:cNvSpPr/>
          <p:nvPr/>
        </p:nvSpPr>
        <p:spPr>
          <a:xfrm>
            <a:off x="241200" y="4914360"/>
            <a:ext cx="11695680" cy="168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3"/>
          <p:cNvSpPr/>
          <p:nvPr/>
        </p:nvSpPr>
        <p:spPr>
          <a:xfrm>
            <a:off x="1886040" y="158760"/>
            <a:ext cx="7783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67" name="CustomShape 4"/>
          <p:cNvSpPr/>
          <p:nvPr/>
        </p:nvSpPr>
        <p:spPr>
          <a:xfrm>
            <a:off x="241200" y="1265400"/>
            <a:ext cx="11695680" cy="51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i="1" strike="noStrike">
                <a:solidFill>
                  <a:srgbClr val="002060"/>
                </a:solidFill>
                <a:latin typeface="Trebuchet MS"/>
              </a:rPr>
              <a:t>Хороший язык научной работы не замечается читателем. Читатель должен замечать только мысль, но не язык, каким мысль выражена.
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i="1" strike="noStrike">
                <a:solidFill>
                  <a:srgbClr val="002060"/>
                </a:solidFill>
                <a:latin typeface="Trebuchet MS"/>
              </a:rPr>
              <a:t>Главное достояние научного языка – ясность.
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i="1" strike="noStrike">
                <a:solidFill>
                  <a:srgbClr val="002060"/>
                </a:solidFill>
                <a:latin typeface="Trebuchet MS"/>
              </a:rPr>
              <a:t>Другое достоинство научного языка – легкость, краткость, свобода переходов от предложения к предложению, простота.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400" i="1" strike="noStrike">
                <a:solidFill>
                  <a:srgbClr val="002060"/>
                </a:solidFill>
                <a:latin typeface="Trebuchet MS"/>
              </a:rPr>
              <a:t>Каждую написанную фразу следует проверять на слух, надо прочитать написанное вслух для себя.
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i="1" strike="noStrike">
                <a:solidFill>
                  <a:srgbClr val="002060"/>
                </a:solidFill>
                <a:latin typeface="Trebuchet MS"/>
              </a:rPr>
              <a:t>Следует поменьше употреблять местоимения, заставляющие думать, к чему они относятся, что ими заменено.</a:t>
            </a:r>
            <a:r>
              <a:rPr lang="en-US" sz="2400" strike="noStrike">
                <a:solidFill>
                  <a:srgbClr val="002060"/>
                </a:solidFill>
                <a:latin typeface="Trebuchet MS"/>
              </a:rPr>
              <a:t>
</a:t>
            </a:r>
            <a:endParaRPr/>
          </a:p>
          <a:p>
            <a:pPr>
              <a:lnSpc>
                <a:spcPct val="100000"/>
              </a:lnSpc>
            </a:pPr>
            <a:r>
              <a:rPr lang="en-US" sz="1400" i="1" strike="noStrike">
                <a:solidFill>
                  <a:srgbClr val="002060"/>
                </a:solidFill>
                <a:latin typeface="Arial"/>
              </a:rPr>
              <a:t>По материалам ресурса: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ustomShape 1"/>
          <p:cNvSpPr/>
          <p:nvPr/>
        </p:nvSpPr>
        <p:spPr>
          <a:xfrm>
            <a:off x="7745400" y="231120"/>
            <a:ext cx="5574960" cy="58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Arial"/>
              </a:rPr>
              <a:t>Научный стиль речи</a:t>
            </a:r>
            <a:endParaRPr/>
          </a:p>
        </p:txBody>
      </p:sp>
      <p:sp>
        <p:nvSpPr>
          <p:cNvPr id="69" name="CustomShape 2"/>
          <p:cNvSpPr/>
          <p:nvPr/>
        </p:nvSpPr>
        <p:spPr>
          <a:xfrm>
            <a:off x="241200" y="4914360"/>
            <a:ext cx="11695680" cy="168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CustomShape 3"/>
          <p:cNvSpPr/>
          <p:nvPr/>
        </p:nvSpPr>
        <p:spPr>
          <a:xfrm>
            <a:off x="1886040" y="158760"/>
            <a:ext cx="7783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72" name="CustomShape 4"/>
          <p:cNvSpPr/>
          <p:nvPr/>
        </p:nvSpPr>
        <p:spPr>
          <a:xfrm>
            <a:off x="253800" y="1416600"/>
            <a:ext cx="11727360" cy="51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i="1" strike="noStrike">
                <a:solidFill>
                  <a:srgbClr val="002060"/>
                </a:solidFill>
                <a:latin typeface="Trebuchet MS"/>
              </a:rPr>
              <a:t>Не следует бояться повторений, механически от них избавляться. То или иное понятие должно называться одним словом (слово в научном тексте всегда термин). Избегайте только тех повторений, которые приходят от бедности языка.
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en-US" sz="2400" i="1" strike="noStrike">
                <a:solidFill>
                  <a:srgbClr val="002060"/>
                </a:solidFill>
                <a:latin typeface="Trebuchet MS"/>
              </a:rPr>
              <a:t>Обращайте внимание на «качество» слов. Сказать напротив лучше, чем наоборот, различие лучше, чем разница. Вообще, будьте осторожны со словами, которые так и лезут под перо, – словами-«новоделами».</a:t>
            </a:r>
            <a:endParaRPr/>
          </a:p>
          <a:p>
            <a:pPr algn="r">
              <a:lnSpc>
                <a:spcPct val="100000"/>
              </a:lnSpc>
            </a:pPr>
            <a:endParaRPr/>
          </a:p>
          <a:p>
            <a:pPr algn="r">
              <a:lnSpc>
                <a:spcPct val="100000"/>
              </a:lnSpc>
            </a:pPr>
            <a:r>
              <a:rPr lang="en-US" sz="2000" strike="noStrike">
                <a:solidFill>
                  <a:srgbClr val="002060"/>
                </a:solidFill>
                <a:latin typeface="Trebuchet MS"/>
              </a:rPr>
              <a:t>(</a:t>
            </a:r>
            <a:r>
              <a:rPr lang="en-US" sz="2000" i="1" strike="noStrike">
                <a:solidFill>
                  <a:srgbClr val="002060"/>
                </a:solidFill>
                <a:latin typeface="Trebuchet MS"/>
              </a:rPr>
              <a:t>Д. С. Лихачев. Книга беспокойств. М., 1991.</a:t>
            </a:r>
            <a:r>
              <a:rPr lang="en-US" sz="2000" strike="noStrike">
                <a:solidFill>
                  <a:srgbClr val="002060"/>
                </a:solidFill>
                <a:latin typeface="Trebuchet MS"/>
              </a:rPr>
              <a:t>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1400" i="1" strike="noStrike">
                <a:solidFill>
                  <a:srgbClr val="002060"/>
                </a:solidFill>
                <a:latin typeface="Arial"/>
              </a:rPr>
              <a:t>По материалам ресурса: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6406200" y="523080"/>
            <a:ext cx="5574960" cy="73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Arial"/>
              </a:rPr>
              <a:t>Аргументация в текстах 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Arial"/>
              </a:rPr>
              <a:t>научного стиля</a:t>
            </a:r>
            <a:endParaRPr/>
          </a:p>
        </p:txBody>
      </p:sp>
      <p:sp>
        <p:nvSpPr>
          <p:cNvPr id="74" name="CustomShape 2"/>
          <p:cNvSpPr/>
          <p:nvPr/>
        </p:nvSpPr>
        <p:spPr>
          <a:xfrm>
            <a:off x="241200" y="4914360"/>
            <a:ext cx="11695680" cy="168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" name="CustomShape 3"/>
          <p:cNvSpPr/>
          <p:nvPr/>
        </p:nvSpPr>
        <p:spPr>
          <a:xfrm>
            <a:off x="1886040" y="158760"/>
            <a:ext cx="7783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77" name="CustomShape 4"/>
          <p:cNvSpPr/>
          <p:nvPr/>
        </p:nvSpPr>
        <p:spPr>
          <a:xfrm>
            <a:off x="253800" y="1416600"/>
            <a:ext cx="11727360" cy="51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" name="CustomShape 5"/>
          <p:cNvSpPr/>
          <p:nvPr/>
        </p:nvSpPr>
        <p:spPr>
          <a:xfrm>
            <a:off x="3027600" y="2819520"/>
            <a:ext cx="6642360" cy="313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4000" b="1" strike="noStrike">
                <a:solidFill>
                  <a:srgbClr val="002060"/>
                </a:solidFill>
                <a:latin typeface="Trebuchet MS"/>
              </a:rPr>
              <a:t>Факты, цифры.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4000" b="1" strike="noStrike">
                <a:solidFill>
                  <a:srgbClr val="002060"/>
                </a:solidFill>
                <a:latin typeface="Trebuchet MS"/>
              </a:rPr>
              <a:t>Ссылки на авторитеты.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4000" b="1" strike="noStrike">
                <a:solidFill>
                  <a:srgbClr val="002060"/>
                </a:solidFill>
                <a:latin typeface="Trebuchet MS"/>
              </a:rPr>
              <a:t>Истинные суждения.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6406200" y="523080"/>
            <a:ext cx="5574960" cy="73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Arial"/>
              </a:rPr>
              <a:t>Поиск литературы</a:t>
            </a:r>
            <a:endParaRPr/>
          </a:p>
        </p:txBody>
      </p:sp>
      <p:sp>
        <p:nvSpPr>
          <p:cNvPr id="80" name="CustomShape 2"/>
          <p:cNvSpPr/>
          <p:nvPr/>
        </p:nvSpPr>
        <p:spPr>
          <a:xfrm>
            <a:off x="241200" y="4914360"/>
            <a:ext cx="11695680" cy="168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" name="CustomShape 3"/>
          <p:cNvSpPr/>
          <p:nvPr/>
        </p:nvSpPr>
        <p:spPr>
          <a:xfrm>
            <a:off x="1886040" y="158760"/>
            <a:ext cx="7783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83" name="CustomShape 4"/>
          <p:cNvSpPr/>
          <p:nvPr/>
        </p:nvSpPr>
        <p:spPr>
          <a:xfrm>
            <a:off x="253800" y="1416600"/>
            <a:ext cx="11727360" cy="51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4" name="Рисунок 2"/>
          <p:cNvPicPr/>
          <p:nvPr/>
        </p:nvPicPr>
        <p:blipFill>
          <a:blip r:embed="rId2"/>
          <a:stretch/>
        </p:blipFill>
        <p:spPr>
          <a:xfrm>
            <a:off x="1022040" y="1625040"/>
            <a:ext cx="9722160" cy="484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6406200" y="523080"/>
            <a:ext cx="5574960" cy="73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2400" b="1" strike="noStrike">
                <a:solidFill>
                  <a:srgbClr val="7E0000"/>
                </a:solidFill>
                <a:latin typeface="Arial"/>
              </a:rPr>
              <a:t>Поиск литературы</a:t>
            </a:r>
            <a:endParaRPr/>
          </a:p>
        </p:txBody>
      </p:sp>
      <p:sp>
        <p:nvSpPr>
          <p:cNvPr id="86" name="CustomShape 2"/>
          <p:cNvSpPr/>
          <p:nvPr/>
        </p:nvSpPr>
        <p:spPr>
          <a:xfrm>
            <a:off x="241200" y="4914360"/>
            <a:ext cx="11695680" cy="168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CustomShape 3"/>
          <p:cNvSpPr/>
          <p:nvPr/>
        </p:nvSpPr>
        <p:spPr>
          <a:xfrm>
            <a:off x="1886040" y="158760"/>
            <a:ext cx="7783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89" name="CustomShape 4"/>
          <p:cNvSpPr/>
          <p:nvPr/>
        </p:nvSpPr>
        <p:spPr>
          <a:xfrm>
            <a:off x="253800" y="1416600"/>
            <a:ext cx="11727360" cy="518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0" name="Рисунок 3"/>
          <p:cNvPicPr/>
          <p:nvPr/>
        </p:nvPicPr>
        <p:blipFill>
          <a:blip r:embed="rId2"/>
          <a:stretch/>
        </p:blipFill>
        <p:spPr>
          <a:xfrm>
            <a:off x="0" y="1515240"/>
            <a:ext cx="13183920" cy="5109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 flipV="1">
            <a:off x="5638680" y="1143000"/>
            <a:ext cx="5028480" cy="360"/>
          </a:xfrm>
          <a:prstGeom prst="straightConnector1">
            <a:avLst/>
          </a:prstGeom>
          <a:noFill/>
          <a:ln w="28440">
            <a:solidFill>
              <a:schemeClr val="bg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CustomShape 2"/>
          <p:cNvSpPr/>
          <p:nvPr/>
        </p:nvSpPr>
        <p:spPr>
          <a:xfrm>
            <a:off x="1924920" y="1714680"/>
            <a:ext cx="8170560" cy="365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CustomShape 3"/>
          <p:cNvSpPr/>
          <p:nvPr/>
        </p:nvSpPr>
        <p:spPr>
          <a:xfrm>
            <a:off x="2581200" y="254520"/>
            <a:ext cx="6142680" cy="55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25" name="CustomShape 4"/>
          <p:cNvSpPr/>
          <p:nvPr/>
        </p:nvSpPr>
        <p:spPr>
          <a:xfrm>
            <a:off x="2296800" y="92880"/>
            <a:ext cx="7427160" cy="114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sz="2860" b="1" strike="noStrike">
                <a:solidFill>
                  <a:srgbClr val="800000"/>
                </a:solidFill>
                <a:latin typeface="Trebuchet MS"/>
              </a:rPr>
              <a:t>Оформление списка литературы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b="1" strike="noStrike">
                <a:solidFill>
                  <a:srgbClr val="800000"/>
                </a:solidFill>
                <a:latin typeface="Trebuchet MS"/>
              </a:rPr>
              <a:t>ГОСТы: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26" name="CustomShape 5"/>
          <p:cNvSpPr/>
          <p:nvPr/>
        </p:nvSpPr>
        <p:spPr>
          <a:xfrm>
            <a:off x="215280" y="3185280"/>
            <a:ext cx="11685240" cy="365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b="1" strike="noStrike">
                <a:solidFill>
                  <a:srgbClr val="800000"/>
                </a:solidFill>
                <a:latin typeface="Trebuchet MS"/>
              </a:rPr>
              <a:t>Монографии/учебники</a:t>
            </a:r>
            <a:endParaRPr/>
          </a:p>
          <a:p>
            <a:pPr algn="just">
              <a:lnSpc>
                <a:spcPct val="100000"/>
              </a:lnSpc>
            </a:pPr>
            <a:r>
              <a:rPr lang="en-US" strike="noStrike">
                <a:solidFill>
                  <a:srgbClr val="002060"/>
                </a:solidFill>
                <a:latin typeface="Trebuchet MS"/>
              </a:rPr>
              <a:t>Серова Т. С. Психология перевода как сложного вида иноязычной речевой деятельности. Пермь: Перм. гос. тех. ун-т, 2001. 211 с.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en-US" strike="noStrike">
                <a:solidFill>
                  <a:srgbClr val="002060"/>
                </a:solidFill>
                <a:latin typeface="Trebuchet MS"/>
              </a:rPr>
              <a:t>Выготский Л. С. Педагогическая психология / под ред. В. В. Давыдова. М.: Педагогика-Пресс, 1996. 671 с.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b="1" strike="noStrike">
                <a:solidFill>
                  <a:srgbClr val="800000"/>
                </a:solidFill>
                <a:latin typeface="Trebuchet MS"/>
              </a:rPr>
              <a:t>Авторефераты диссертаций</a:t>
            </a:r>
            <a:endParaRPr/>
          </a:p>
          <a:p>
            <a:pPr algn="just">
              <a:lnSpc>
                <a:spcPct val="100000"/>
              </a:lnSpc>
            </a:pPr>
            <a:r>
              <a:rPr lang="en-US" strike="noStrike">
                <a:solidFill>
                  <a:srgbClr val="002060"/>
                </a:solidFill>
                <a:latin typeface="Trebuchet MS"/>
              </a:rPr>
              <a:t>Лория А. В. Психологические и педагогические основы руководства чтением: автореф. дис.... канд. пед. наук. Тбилиси, 1971. 28 с.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en-US" strike="noStrike">
                <a:solidFill>
                  <a:srgbClr val="002060"/>
                </a:solidFill>
                <a:latin typeface="Trebuchet MS"/>
              </a:rPr>
              <a:t>Чистякова Г. Д. Исследование понимания текста как функции его смысловой структуры: автореф. дис.... канд. пед. наук. М., 1975. 19 с.</a:t>
            </a:r>
            <a:endParaRPr/>
          </a:p>
        </p:txBody>
      </p:sp>
      <p:pic>
        <p:nvPicPr>
          <p:cNvPr id="127" name="Picture 91560"/>
          <p:cNvPicPr/>
          <p:nvPr/>
        </p:nvPicPr>
        <p:blipFill>
          <a:blip r:embed="rId2"/>
          <a:stretch/>
        </p:blipFill>
        <p:spPr>
          <a:xfrm>
            <a:off x="2823120" y="2178360"/>
            <a:ext cx="5702040" cy="100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 flipV="1">
            <a:off x="5638680" y="1143000"/>
            <a:ext cx="5028480" cy="360"/>
          </a:xfrm>
          <a:prstGeom prst="straightConnector1">
            <a:avLst/>
          </a:prstGeom>
          <a:noFill/>
          <a:ln w="28440">
            <a:solidFill>
              <a:schemeClr val="bg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0" name="CustomShape 2"/>
          <p:cNvSpPr/>
          <p:nvPr/>
        </p:nvSpPr>
        <p:spPr>
          <a:xfrm>
            <a:off x="1924920" y="823680"/>
            <a:ext cx="7427160" cy="114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220" b="1" strike="noStrike">
                <a:solidFill>
                  <a:srgbClr val="800000"/>
                </a:solidFill>
                <a:latin typeface="Trebuchet MS"/>
              </a:rPr>
              <a:t>Дифференциация научного стиля</a:t>
            </a:r>
            <a:endParaRPr/>
          </a:p>
        </p:txBody>
      </p:sp>
      <p:sp>
        <p:nvSpPr>
          <p:cNvPr id="151" name="CustomShape 3"/>
          <p:cNvSpPr/>
          <p:nvPr/>
        </p:nvSpPr>
        <p:spPr>
          <a:xfrm>
            <a:off x="2581200" y="3769200"/>
            <a:ext cx="7197840" cy="142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4"/>
          <p:cNvSpPr/>
          <p:nvPr/>
        </p:nvSpPr>
        <p:spPr>
          <a:xfrm>
            <a:off x="2581200" y="254520"/>
            <a:ext cx="6142680" cy="55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54" name="CustomShape 5"/>
          <p:cNvSpPr/>
          <p:nvPr/>
        </p:nvSpPr>
        <p:spPr>
          <a:xfrm>
            <a:off x="1981800" y="2053080"/>
            <a:ext cx="7758360" cy="4660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55" name="CustomShape 6"/>
          <p:cNvSpPr/>
          <p:nvPr/>
        </p:nvSpPr>
        <p:spPr>
          <a:xfrm>
            <a:off x="5506560" y="3664800"/>
            <a:ext cx="2788200" cy="322200"/>
          </a:xfrm>
          <a:custGeom>
            <a:avLst/>
            <a:gdLst/>
            <a:ahLst/>
            <a:cxnLst/>
            <a:rect l="0" t="0" r="r" b="b"/>
            <a:pathLst>
              <a:path w="2788687" h="322658">
                <a:moveTo>
                  <a:pt x="0" y="0"/>
                </a:moveTo>
                <a:lnTo>
                  <a:pt x="0" y="161328"/>
                </a:lnTo>
                <a:lnTo>
                  <a:pt x="2788686" y="161328"/>
                </a:lnTo>
                <a:lnTo>
                  <a:pt x="2788686" y="322657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7"/>
          <p:cNvSpPr/>
          <p:nvPr/>
        </p:nvSpPr>
        <p:spPr>
          <a:xfrm>
            <a:off x="5506560" y="3664800"/>
            <a:ext cx="929160" cy="322200"/>
          </a:xfrm>
          <a:custGeom>
            <a:avLst/>
            <a:gdLst/>
            <a:ahLst/>
            <a:cxnLst/>
            <a:rect l="0" t="0" r="r" b="b"/>
            <a:pathLst>
              <a:path w="929563" h="322658">
                <a:moveTo>
                  <a:pt x="0" y="0"/>
                </a:moveTo>
                <a:lnTo>
                  <a:pt x="0" y="161328"/>
                </a:lnTo>
                <a:lnTo>
                  <a:pt x="929562" y="161328"/>
                </a:lnTo>
                <a:lnTo>
                  <a:pt x="929562" y="322657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8"/>
          <p:cNvSpPr/>
          <p:nvPr/>
        </p:nvSpPr>
        <p:spPr>
          <a:xfrm>
            <a:off x="4577040" y="3664800"/>
            <a:ext cx="929160" cy="322200"/>
          </a:xfrm>
          <a:custGeom>
            <a:avLst/>
            <a:gdLst/>
            <a:ahLst/>
            <a:cxnLst/>
            <a:rect l="0" t="0" r="r" b="b"/>
            <a:pathLst>
              <a:path w="929563" h="322658">
                <a:moveTo>
                  <a:pt x="929562" y="0"/>
                </a:moveTo>
                <a:lnTo>
                  <a:pt x="929562" y="161328"/>
                </a:lnTo>
                <a:lnTo>
                  <a:pt x="0" y="161328"/>
                </a:lnTo>
                <a:lnTo>
                  <a:pt x="0" y="322657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9"/>
          <p:cNvSpPr/>
          <p:nvPr/>
        </p:nvSpPr>
        <p:spPr>
          <a:xfrm>
            <a:off x="2718000" y="3664800"/>
            <a:ext cx="2788200" cy="322200"/>
          </a:xfrm>
          <a:custGeom>
            <a:avLst/>
            <a:gdLst/>
            <a:ahLst/>
            <a:cxnLst/>
            <a:rect l="0" t="0" r="r" b="b"/>
            <a:pathLst>
              <a:path w="2788687" h="322658">
                <a:moveTo>
                  <a:pt x="2788686" y="0"/>
                </a:moveTo>
                <a:lnTo>
                  <a:pt x="2788686" y="161328"/>
                </a:lnTo>
                <a:lnTo>
                  <a:pt x="0" y="161328"/>
                </a:lnTo>
                <a:lnTo>
                  <a:pt x="0" y="322657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CustomShape 10"/>
          <p:cNvSpPr/>
          <p:nvPr/>
        </p:nvSpPr>
        <p:spPr>
          <a:xfrm>
            <a:off x="4738320" y="2896560"/>
            <a:ext cx="1536120" cy="7678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600" tIns="12600" rIns="12600" bIns="12600" anchor="ctr"/>
          <a:lstStyle/>
          <a:p>
            <a:pPr algn="ctr">
              <a:lnSpc>
                <a:spcPct val="90000"/>
              </a:lnSpc>
            </a:pPr>
            <a:r>
              <a:rPr lang="en-US" sz="2000" strike="noStrike">
                <a:solidFill>
                  <a:srgbClr val="002060"/>
                </a:solidFill>
                <a:latin typeface="Trebuchet MS"/>
              </a:rPr>
              <a:t>Научный стиль</a:t>
            </a:r>
            <a:endParaRPr/>
          </a:p>
        </p:txBody>
      </p:sp>
      <p:sp>
        <p:nvSpPr>
          <p:cNvPr id="160" name="CustomShape 11"/>
          <p:cNvSpPr/>
          <p:nvPr/>
        </p:nvSpPr>
        <p:spPr>
          <a:xfrm>
            <a:off x="1949760" y="3987360"/>
            <a:ext cx="1536120" cy="7678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600" tIns="12600" rIns="12600" bIns="12600" anchor="ctr"/>
          <a:lstStyle/>
          <a:p>
            <a:pPr algn="ctr">
              <a:lnSpc>
                <a:spcPct val="90000"/>
              </a:lnSpc>
            </a:pPr>
            <a:r>
              <a:rPr lang="en-US" sz="2000" strike="noStrike">
                <a:solidFill>
                  <a:srgbClr val="002060"/>
                </a:solidFill>
                <a:latin typeface="Trebuchet MS"/>
              </a:rPr>
              <a:t>Собственно-научный</a:t>
            </a:r>
            <a:endParaRPr/>
          </a:p>
        </p:txBody>
      </p:sp>
      <p:sp>
        <p:nvSpPr>
          <p:cNvPr id="161" name="CustomShape 12"/>
          <p:cNvSpPr/>
          <p:nvPr/>
        </p:nvSpPr>
        <p:spPr>
          <a:xfrm>
            <a:off x="3808800" y="3987360"/>
            <a:ext cx="1536120" cy="7678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600" tIns="12600" rIns="12600" bIns="12600" anchor="ctr"/>
          <a:lstStyle/>
          <a:p>
            <a:pPr algn="ctr">
              <a:lnSpc>
                <a:spcPct val="90000"/>
              </a:lnSpc>
            </a:pPr>
            <a:r>
              <a:rPr lang="en-US" sz="2000" strike="noStrike">
                <a:solidFill>
                  <a:srgbClr val="002060"/>
                </a:solidFill>
                <a:latin typeface="Trebuchet MS"/>
              </a:rPr>
              <a:t>Научно-учебный</a:t>
            </a:r>
            <a:endParaRPr/>
          </a:p>
        </p:txBody>
      </p:sp>
      <p:sp>
        <p:nvSpPr>
          <p:cNvPr id="162" name="CustomShape 13"/>
          <p:cNvSpPr/>
          <p:nvPr/>
        </p:nvSpPr>
        <p:spPr>
          <a:xfrm>
            <a:off x="5668200" y="3987360"/>
            <a:ext cx="1536120" cy="7678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600" tIns="12600" rIns="12600" bIns="12600" anchor="ctr"/>
          <a:lstStyle/>
          <a:p>
            <a:pPr algn="ctr">
              <a:lnSpc>
                <a:spcPct val="90000"/>
              </a:lnSpc>
            </a:pPr>
            <a:r>
              <a:rPr lang="en-US" sz="2000" strike="noStrike">
                <a:solidFill>
                  <a:srgbClr val="002060"/>
                </a:solidFill>
                <a:latin typeface="Trebuchet MS"/>
              </a:rPr>
              <a:t>Научно-деловой</a:t>
            </a:r>
            <a:endParaRPr/>
          </a:p>
        </p:txBody>
      </p:sp>
      <p:sp>
        <p:nvSpPr>
          <p:cNvPr id="163" name="CustomShape 14"/>
          <p:cNvSpPr/>
          <p:nvPr/>
        </p:nvSpPr>
        <p:spPr>
          <a:xfrm>
            <a:off x="7527240" y="3987360"/>
            <a:ext cx="1536120" cy="7678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600" tIns="12600" rIns="12600" bIns="12600" anchor="ctr"/>
          <a:lstStyle/>
          <a:p>
            <a:pPr algn="ctr">
              <a:lnSpc>
                <a:spcPct val="90000"/>
              </a:lnSpc>
            </a:pPr>
            <a:r>
              <a:rPr lang="en-US" sz="2000" strike="noStrike">
                <a:solidFill>
                  <a:srgbClr val="002060"/>
                </a:solidFill>
                <a:latin typeface="Trebuchet MS"/>
              </a:rPr>
              <a:t>Научно-популярный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 flipV="1">
            <a:off x="5638680" y="1143000"/>
            <a:ext cx="5028480" cy="360"/>
          </a:xfrm>
          <a:prstGeom prst="straightConnector1">
            <a:avLst/>
          </a:prstGeom>
          <a:noFill/>
          <a:ln w="28440">
            <a:solidFill>
              <a:schemeClr val="bg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5" name="CustomShape 2"/>
          <p:cNvSpPr/>
          <p:nvPr/>
        </p:nvSpPr>
        <p:spPr>
          <a:xfrm>
            <a:off x="1924920" y="823680"/>
            <a:ext cx="7427160" cy="114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220" b="1" strike="noStrike">
                <a:solidFill>
                  <a:srgbClr val="800000"/>
                </a:solidFill>
                <a:latin typeface="Trebuchet MS"/>
              </a:rPr>
              <a:t>Логическая схема научного текста</a:t>
            </a:r>
            <a:endParaRPr/>
          </a:p>
        </p:txBody>
      </p:sp>
      <p:sp>
        <p:nvSpPr>
          <p:cNvPr id="166" name="CustomShape 3"/>
          <p:cNvSpPr/>
          <p:nvPr/>
        </p:nvSpPr>
        <p:spPr>
          <a:xfrm>
            <a:off x="2581200" y="3769200"/>
            <a:ext cx="7197840" cy="142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7" name="CustomShape 4"/>
          <p:cNvSpPr/>
          <p:nvPr/>
        </p:nvSpPr>
        <p:spPr>
          <a:xfrm>
            <a:off x="2581200" y="254520"/>
            <a:ext cx="6142680" cy="55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69" name="CustomShape 5"/>
          <p:cNvSpPr/>
          <p:nvPr/>
        </p:nvSpPr>
        <p:spPr>
          <a:xfrm>
            <a:off x="1981800" y="2053080"/>
            <a:ext cx="7758360" cy="4660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70" name="CustomShape 6"/>
          <p:cNvSpPr/>
          <p:nvPr/>
        </p:nvSpPr>
        <p:spPr>
          <a:xfrm>
            <a:off x="7461360" y="4274280"/>
            <a:ext cx="327960" cy="1006200"/>
          </a:xfrm>
          <a:custGeom>
            <a:avLst/>
            <a:gdLst/>
            <a:ahLst/>
            <a:cxnLst/>
            <a:rect l="0" t="0" r="r" b="b"/>
            <a:pathLst>
              <a:path w="328232" h="1006578">
                <a:moveTo>
                  <a:pt x="0" y="0"/>
                </a:moveTo>
                <a:lnTo>
                  <a:pt x="0" y="1006577"/>
                </a:lnTo>
                <a:lnTo>
                  <a:pt x="328231" y="1006577"/>
                </a:lnTo>
              </a:path>
            </a:pathLst>
          </a:custGeom>
          <a:noFill/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" name="CustomShape 7"/>
          <p:cNvSpPr/>
          <p:nvPr/>
        </p:nvSpPr>
        <p:spPr>
          <a:xfrm>
            <a:off x="5688720" y="2720880"/>
            <a:ext cx="2647440" cy="459000"/>
          </a:xfrm>
          <a:custGeom>
            <a:avLst/>
            <a:gdLst/>
            <a:ahLst/>
            <a:cxnLst/>
            <a:rect l="0" t="0" r="r" b="b"/>
            <a:pathLst>
              <a:path w="2647737" h="459525">
                <a:moveTo>
                  <a:pt x="0" y="0"/>
                </a:moveTo>
                <a:lnTo>
                  <a:pt x="0" y="229762"/>
                </a:lnTo>
                <a:lnTo>
                  <a:pt x="2647736" y="229762"/>
                </a:lnTo>
                <a:lnTo>
                  <a:pt x="2647736" y="459524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2" name="CustomShape 8"/>
          <p:cNvSpPr/>
          <p:nvPr/>
        </p:nvSpPr>
        <p:spPr>
          <a:xfrm>
            <a:off x="4813560" y="4274280"/>
            <a:ext cx="327960" cy="1006200"/>
          </a:xfrm>
          <a:custGeom>
            <a:avLst/>
            <a:gdLst/>
            <a:ahLst/>
            <a:cxnLst/>
            <a:rect l="0" t="0" r="r" b="b"/>
            <a:pathLst>
              <a:path w="328232" h="1006578">
                <a:moveTo>
                  <a:pt x="0" y="0"/>
                </a:moveTo>
                <a:lnTo>
                  <a:pt x="0" y="1006577"/>
                </a:lnTo>
                <a:lnTo>
                  <a:pt x="328231" y="1006577"/>
                </a:lnTo>
              </a:path>
            </a:pathLst>
          </a:custGeom>
          <a:noFill/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CustomShape 9"/>
          <p:cNvSpPr/>
          <p:nvPr/>
        </p:nvSpPr>
        <p:spPr>
          <a:xfrm>
            <a:off x="5643000" y="2720880"/>
            <a:ext cx="91080" cy="459000"/>
          </a:xfrm>
          <a:custGeom>
            <a:avLst/>
            <a:gdLst/>
            <a:ahLst/>
            <a:cxnLst/>
            <a:rect l="0" t="0" r="r" b="b"/>
            <a:pathLst>
              <a:path w="1" h="459525">
                <a:moveTo>
                  <a:pt x="0" y="0"/>
                </a:moveTo>
                <a:lnTo>
                  <a:pt x="0" y="459524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4" name="CustomShape 10"/>
          <p:cNvSpPr/>
          <p:nvPr/>
        </p:nvSpPr>
        <p:spPr>
          <a:xfrm>
            <a:off x="2165760" y="4274280"/>
            <a:ext cx="327960" cy="1006200"/>
          </a:xfrm>
          <a:custGeom>
            <a:avLst/>
            <a:gdLst/>
            <a:ahLst/>
            <a:cxnLst/>
            <a:rect l="0" t="0" r="r" b="b"/>
            <a:pathLst>
              <a:path w="328232" h="1006578">
                <a:moveTo>
                  <a:pt x="0" y="0"/>
                </a:moveTo>
                <a:lnTo>
                  <a:pt x="0" y="1006577"/>
                </a:lnTo>
                <a:lnTo>
                  <a:pt x="328231" y="1006577"/>
                </a:lnTo>
              </a:path>
            </a:pathLst>
          </a:custGeom>
          <a:noFill/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5" name="CustomShape 11"/>
          <p:cNvSpPr/>
          <p:nvPr/>
        </p:nvSpPr>
        <p:spPr>
          <a:xfrm>
            <a:off x="3040920" y="2720880"/>
            <a:ext cx="2647440" cy="459000"/>
          </a:xfrm>
          <a:custGeom>
            <a:avLst/>
            <a:gdLst/>
            <a:ahLst/>
            <a:cxnLst/>
            <a:rect l="0" t="0" r="r" b="b"/>
            <a:pathLst>
              <a:path w="2647737" h="459525">
                <a:moveTo>
                  <a:pt x="2647736" y="0"/>
                </a:moveTo>
                <a:lnTo>
                  <a:pt x="2647736" y="229762"/>
                </a:lnTo>
                <a:lnTo>
                  <a:pt x="0" y="229762"/>
                </a:lnTo>
                <a:lnTo>
                  <a:pt x="0" y="459524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CustomShape 12"/>
          <p:cNvSpPr/>
          <p:nvPr/>
        </p:nvSpPr>
        <p:spPr>
          <a:xfrm>
            <a:off x="4594680" y="1626480"/>
            <a:ext cx="2187720" cy="10936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" tIns="10080" rIns="10080" bIns="10080" anchor="ctr"/>
          <a:lstStyle/>
          <a:p>
            <a:pPr algn="ctr">
              <a:lnSpc>
                <a:spcPct val="90000"/>
              </a:lnSpc>
            </a:pPr>
            <a:r>
              <a:rPr lang="en-US" sz="1600" b="1" strike="noStrike">
                <a:solidFill>
                  <a:srgbClr val="000000"/>
                </a:solidFill>
                <a:latin typeface="Trebuchet MS"/>
              </a:rPr>
              <a:t>Тезис</a:t>
            </a:r>
            <a:endParaRPr/>
          </a:p>
        </p:txBody>
      </p:sp>
      <p:sp>
        <p:nvSpPr>
          <p:cNvPr id="177" name="CustomShape 13"/>
          <p:cNvSpPr/>
          <p:nvPr/>
        </p:nvSpPr>
        <p:spPr>
          <a:xfrm>
            <a:off x="1946880" y="3180240"/>
            <a:ext cx="2187720" cy="10936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9000" rIns="9000" bIns="9000" anchor="ctr"/>
          <a:lstStyle/>
          <a:p>
            <a:pPr algn="ctr">
              <a:lnSpc>
                <a:spcPct val="90000"/>
              </a:lnSpc>
            </a:pPr>
            <a:r>
              <a:rPr lang="en-US" sz="1400" strike="noStrike">
                <a:solidFill>
                  <a:srgbClr val="000000"/>
                </a:solidFill>
                <a:latin typeface="Trebuchet MS"/>
              </a:rPr>
              <a:t>Аргумент 1</a:t>
            </a:r>
            <a:endParaRPr/>
          </a:p>
        </p:txBody>
      </p:sp>
      <p:sp>
        <p:nvSpPr>
          <p:cNvPr id="178" name="CustomShape 14"/>
          <p:cNvSpPr/>
          <p:nvPr/>
        </p:nvSpPr>
        <p:spPr>
          <a:xfrm>
            <a:off x="2494080" y="4734000"/>
            <a:ext cx="2187720" cy="10936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9000" rIns="9000" bIns="9000" anchor="ctr"/>
          <a:lstStyle/>
          <a:p>
            <a:pPr algn="ctr">
              <a:lnSpc>
                <a:spcPct val="90000"/>
              </a:lnSpc>
            </a:pPr>
            <a:r>
              <a:rPr lang="en-US" sz="1400" strike="noStrike">
                <a:solidFill>
                  <a:srgbClr val="FFFFFF"/>
                </a:solidFill>
                <a:latin typeface="Trebuchet MS"/>
              </a:rPr>
              <a:t>Иллюстрация</a:t>
            </a:r>
            <a:endParaRPr/>
          </a:p>
        </p:txBody>
      </p:sp>
      <p:sp>
        <p:nvSpPr>
          <p:cNvPr id="179" name="CustomShape 15"/>
          <p:cNvSpPr/>
          <p:nvPr/>
        </p:nvSpPr>
        <p:spPr>
          <a:xfrm>
            <a:off x="4594680" y="3180240"/>
            <a:ext cx="2187720" cy="10936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9000" rIns="9000" bIns="9000" anchor="ctr"/>
          <a:lstStyle/>
          <a:p>
            <a:pPr algn="ctr">
              <a:lnSpc>
                <a:spcPct val="90000"/>
              </a:lnSpc>
            </a:pPr>
            <a:r>
              <a:rPr lang="en-US" sz="1400" strike="noStrike">
                <a:solidFill>
                  <a:srgbClr val="000000"/>
                </a:solidFill>
                <a:latin typeface="Trebuchet MS"/>
              </a:rPr>
              <a:t>Аргумент 2</a:t>
            </a:r>
            <a:endParaRPr/>
          </a:p>
        </p:txBody>
      </p:sp>
      <p:sp>
        <p:nvSpPr>
          <p:cNvPr id="180" name="CustomShape 16"/>
          <p:cNvSpPr/>
          <p:nvPr/>
        </p:nvSpPr>
        <p:spPr>
          <a:xfrm>
            <a:off x="5141880" y="4734000"/>
            <a:ext cx="2187720" cy="10936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9000" rIns="9000" bIns="9000" anchor="ctr"/>
          <a:lstStyle/>
          <a:p>
            <a:pPr algn="ctr">
              <a:lnSpc>
                <a:spcPct val="90000"/>
              </a:lnSpc>
            </a:pPr>
            <a:r>
              <a:rPr lang="en-US" sz="1400" strike="noStrike">
                <a:solidFill>
                  <a:srgbClr val="FFFFFF"/>
                </a:solidFill>
                <a:latin typeface="Trebuchet MS"/>
              </a:rPr>
              <a:t>Иллюстрация</a:t>
            </a:r>
            <a:endParaRPr/>
          </a:p>
        </p:txBody>
      </p:sp>
      <p:sp>
        <p:nvSpPr>
          <p:cNvPr id="181" name="CustomShape 17"/>
          <p:cNvSpPr/>
          <p:nvPr/>
        </p:nvSpPr>
        <p:spPr>
          <a:xfrm>
            <a:off x="7242480" y="3180240"/>
            <a:ext cx="2187720" cy="10936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9000" rIns="9000" bIns="9000" anchor="ctr"/>
          <a:lstStyle/>
          <a:p>
            <a:pPr algn="ctr">
              <a:lnSpc>
                <a:spcPct val="90000"/>
              </a:lnSpc>
            </a:pPr>
            <a:r>
              <a:rPr lang="en-US" sz="1400" strike="noStrike">
                <a:solidFill>
                  <a:srgbClr val="000000"/>
                </a:solidFill>
                <a:latin typeface="Trebuchet MS"/>
              </a:rPr>
              <a:t>Аргумент 3</a:t>
            </a:r>
            <a:endParaRPr/>
          </a:p>
        </p:txBody>
      </p:sp>
      <p:sp>
        <p:nvSpPr>
          <p:cNvPr id="182" name="CustomShape 18"/>
          <p:cNvSpPr/>
          <p:nvPr/>
        </p:nvSpPr>
        <p:spPr>
          <a:xfrm>
            <a:off x="7789320" y="4734000"/>
            <a:ext cx="2187720" cy="109368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9000" rIns="9000" bIns="9000" anchor="ctr"/>
          <a:lstStyle/>
          <a:p>
            <a:pPr algn="ctr">
              <a:lnSpc>
                <a:spcPct val="90000"/>
              </a:lnSpc>
            </a:pPr>
            <a:r>
              <a:rPr lang="en-US" sz="1400" strike="noStrike">
                <a:solidFill>
                  <a:srgbClr val="FFFFFF"/>
                </a:solidFill>
                <a:latin typeface="Trebuchet MS"/>
              </a:rPr>
              <a:t>Иллюстрация</a:t>
            </a:r>
            <a:endParaRPr/>
          </a:p>
        </p:txBody>
      </p:sp>
      <p:sp>
        <p:nvSpPr>
          <p:cNvPr id="183" name="CustomShape 19"/>
          <p:cNvSpPr/>
          <p:nvPr/>
        </p:nvSpPr>
        <p:spPr>
          <a:xfrm>
            <a:off x="4153320" y="6310800"/>
            <a:ext cx="3999600" cy="4773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540" b="1" strike="noStrike">
                <a:solidFill>
                  <a:srgbClr val="000000"/>
                </a:solidFill>
                <a:latin typeface="Trebuchet MS"/>
              </a:rPr>
              <a:t>Вывод</a:t>
            </a:r>
            <a:endParaRPr/>
          </a:p>
        </p:txBody>
      </p:sp>
      <p:sp>
        <p:nvSpPr>
          <p:cNvPr id="184" name="CustomShape 20"/>
          <p:cNvSpPr/>
          <p:nvPr/>
        </p:nvSpPr>
        <p:spPr>
          <a:xfrm>
            <a:off x="3924720" y="5828760"/>
            <a:ext cx="914040" cy="481680"/>
          </a:xfrm>
          <a:prstGeom prst="straightConnector1">
            <a:avLst/>
          </a:prstGeom>
          <a:noFill/>
          <a:ln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" name="CustomShape 21"/>
          <p:cNvSpPr/>
          <p:nvPr/>
        </p:nvSpPr>
        <p:spPr>
          <a:xfrm>
            <a:off x="6180480" y="5883480"/>
            <a:ext cx="360" cy="426960"/>
          </a:xfrm>
          <a:prstGeom prst="straightConnector1">
            <a:avLst/>
          </a:prstGeom>
          <a:noFill/>
          <a:ln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" name="CustomShape 22"/>
          <p:cNvSpPr/>
          <p:nvPr/>
        </p:nvSpPr>
        <p:spPr>
          <a:xfrm flipH="1">
            <a:off x="7010280" y="5828760"/>
            <a:ext cx="1142640" cy="481680"/>
          </a:xfrm>
          <a:prstGeom prst="straightConnector1">
            <a:avLst/>
          </a:prstGeom>
          <a:noFill/>
          <a:ln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Аннотация, реферат, тезисы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857269" y="1929960"/>
            <a:ext cx="8596440" cy="38804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69" y="1997839"/>
            <a:ext cx="828673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400" dirty="0" smtClean="0"/>
              <a:t>Аннотация – краткая характеристика книги, статьи, сборника.</a:t>
            </a:r>
          </a:p>
          <a:p>
            <a:endParaRPr lang="ru-RU" sz="2400" dirty="0" smtClean="0"/>
          </a:p>
          <a:p>
            <a:r>
              <a:rPr lang="ru-RU" sz="2400" dirty="0" smtClean="0"/>
              <a:t>Структура аннотации:</a:t>
            </a:r>
          </a:p>
          <a:p>
            <a:r>
              <a:rPr lang="ru-RU" sz="2400" dirty="0" smtClean="0"/>
              <a:t>Содержательная характеристика первоисточника: проблема, цель, для научной статьи – методология.</a:t>
            </a:r>
          </a:p>
          <a:p>
            <a:r>
              <a:rPr lang="ru-RU" sz="2400" dirty="0" smtClean="0"/>
              <a:t>Адресат первичного текста (для книги).</a:t>
            </a:r>
          </a:p>
          <a:p>
            <a:r>
              <a:rPr lang="ru-RU" sz="2400" dirty="0" smtClean="0"/>
              <a:t>Основные результаты (для научной статьи).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4534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Аннотация, реферат, тезисы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Аннотация – краткая характеристика книги, статьи, сборника.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Структура аннотации:</a:t>
            </a:r>
            <a:br>
              <a:rPr lang="ru-RU" dirty="0" smtClean="0"/>
            </a:br>
            <a:r>
              <a:rPr lang="ru-RU" dirty="0" smtClean="0"/>
              <a:t>Содержательная характеристика первоисточника: проблема, цель, для научной статьи – методология.</a:t>
            </a:r>
            <a:br>
              <a:rPr lang="ru-RU" dirty="0" smtClean="0"/>
            </a:br>
            <a:r>
              <a:rPr lang="ru-RU" dirty="0" smtClean="0"/>
              <a:t>Адресат первичного текста (для книги).</a:t>
            </a:r>
            <a:br>
              <a:rPr lang="ru-RU" dirty="0" smtClean="0"/>
            </a:br>
            <a:r>
              <a:rPr lang="ru-RU" dirty="0" smtClean="0"/>
              <a:t>Основные результаты (для научной статьи).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6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 flipV="1">
            <a:off x="5638680" y="1143000"/>
            <a:ext cx="5028480" cy="360"/>
          </a:xfrm>
          <a:prstGeom prst="straightConnector1">
            <a:avLst/>
          </a:prstGeom>
          <a:noFill/>
          <a:ln w="28440">
            <a:solidFill>
              <a:schemeClr val="bg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CustomShape 2"/>
          <p:cNvSpPr/>
          <p:nvPr/>
        </p:nvSpPr>
        <p:spPr>
          <a:xfrm>
            <a:off x="2581200" y="3769200"/>
            <a:ext cx="7197840" cy="142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9" name="CustomShape 3"/>
          <p:cNvSpPr/>
          <p:nvPr/>
        </p:nvSpPr>
        <p:spPr>
          <a:xfrm>
            <a:off x="2581200" y="254520"/>
            <a:ext cx="6142680" cy="55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01" name="CustomShape 4"/>
          <p:cNvSpPr/>
          <p:nvPr/>
        </p:nvSpPr>
        <p:spPr>
          <a:xfrm>
            <a:off x="1924920" y="-21240"/>
            <a:ext cx="7427160" cy="114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sz="2860" b="1" strike="noStrike">
                <a:solidFill>
                  <a:srgbClr val="800000"/>
                </a:solidFill>
                <a:latin typeface="Trebuchet MS"/>
              </a:rPr>
              <a:t>Реферат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02" name="CustomShape 5"/>
          <p:cNvSpPr/>
          <p:nvPr/>
        </p:nvSpPr>
        <p:spPr>
          <a:xfrm>
            <a:off x="8578800" y="4368600"/>
            <a:ext cx="197640" cy="867240"/>
          </a:xfrm>
          <a:custGeom>
            <a:avLst/>
            <a:gdLst/>
            <a:ahLst/>
            <a:cxnLst/>
            <a:rect l="0" t="0" r="r" b="b"/>
            <a:pathLst>
              <a:path w="198061" h="867694">
                <a:moveTo>
                  <a:pt x="0" y="0"/>
                </a:moveTo>
                <a:lnTo>
                  <a:pt x="0" y="867693"/>
                </a:lnTo>
                <a:lnTo>
                  <a:pt x="198060" y="867693"/>
                </a:lnTo>
              </a:path>
            </a:pathLst>
          </a:custGeom>
          <a:noFill/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6"/>
          <p:cNvSpPr/>
          <p:nvPr/>
        </p:nvSpPr>
        <p:spPr>
          <a:xfrm>
            <a:off x="8380800" y="4368600"/>
            <a:ext cx="197640" cy="867240"/>
          </a:xfrm>
          <a:custGeom>
            <a:avLst/>
            <a:gdLst/>
            <a:ahLst/>
            <a:cxnLst/>
            <a:rect l="0" t="0" r="r" b="b"/>
            <a:pathLst>
              <a:path w="198061" h="867694">
                <a:moveTo>
                  <a:pt x="198060" y="0"/>
                </a:moveTo>
                <a:lnTo>
                  <a:pt x="198060" y="867693"/>
                </a:lnTo>
                <a:lnTo>
                  <a:pt x="0" y="867693"/>
                </a:lnTo>
              </a:path>
            </a:pathLst>
          </a:custGeom>
          <a:noFill/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7"/>
          <p:cNvSpPr/>
          <p:nvPr/>
        </p:nvSpPr>
        <p:spPr>
          <a:xfrm>
            <a:off x="6296400" y="3029400"/>
            <a:ext cx="2282040" cy="395640"/>
          </a:xfrm>
          <a:custGeom>
            <a:avLst/>
            <a:gdLst/>
            <a:ahLst/>
            <a:cxnLst/>
            <a:rect l="0" t="0" r="r" b="b"/>
            <a:pathLst>
              <a:path w="2282411" h="396121">
                <a:moveTo>
                  <a:pt x="0" y="0"/>
                </a:moveTo>
                <a:lnTo>
                  <a:pt x="0" y="198060"/>
                </a:lnTo>
                <a:lnTo>
                  <a:pt x="2282410" y="198060"/>
                </a:lnTo>
                <a:lnTo>
                  <a:pt x="2282410" y="396120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CustomShape 8"/>
          <p:cNvSpPr/>
          <p:nvPr/>
        </p:nvSpPr>
        <p:spPr>
          <a:xfrm>
            <a:off x="4014000" y="4368600"/>
            <a:ext cx="197640" cy="867240"/>
          </a:xfrm>
          <a:custGeom>
            <a:avLst/>
            <a:gdLst/>
            <a:ahLst/>
            <a:cxnLst/>
            <a:rect l="0" t="0" r="r" b="b"/>
            <a:pathLst>
              <a:path w="198061" h="867694">
                <a:moveTo>
                  <a:pt x="0" y="0"/>
                </a:moveTo>
                <a:lnTo>
                  <a:pt x="0" y="867693"/>
                </a:lnTo>
                <a:lnTo>
                  <a:pt x="198060" y="867693"/>
                </a:lnTo>
              </a:path>
            </a:pathLst>
          </a:custGeom>
          <a:noFill/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CustomShape 9"/>
          <p:cNvSpPr/>
          <p:nvPr/>
        </p:nvSpPr>
        <p:spPr>
          <a:xfrm>
            <a:off x="3816000" y="4368600"/>
            <a:ext cx="197640" cy="867240"/>
          </a:xfrm>
          <a:custGeom>
            <a:avLst/>
            <a:gdLst/>
            <a:ahLst/>
            <a:cxnLst/>
            <a:rect l="0" t="0" r="r" b="b"/>
            <a:pathLst>
              <a:path w="198061" h="867694">
                <a:moveTo>
                  <a:pt x="198060" y="0"/>
                </a:moveTo>
                <a:lnTo>
                  <a:pt x="198060" y="867693"/>
                </a:lnTo>
                <a:lnTo>
                  <a:pt x="0" y="867693"/>
                </a:lnTo>
              </a:path>
            </a:pathLst>
          </a:custGeom>
          <a:noFill/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CustomShape 10"/>
          <p:cNvSpPr/>
          <p:nvPr/>
        </p:nvSpPr>
        <p:spPr>
          <a:xfrm>
            <a:off x="4014000" y="3029400"/>
            <a:ext cx="2282040" cy="395640"/>
          </a:xfrm>
          <a:custGeom>
            <a:avLst/>
            <a:gdLst/>
            <a:ahLst/>
            <a:cxnLst/>
            <a:rect l="0" t="0" r="r" b="b"/>
            <a:pathLst>
              <a:path w="2282411" h="396121">
                <a:moveTo>
                  <a:pt x="2282410" y="0"/>
                </a:moveTo>
                <a:lnTo>
                  <a:pt x="2282410" y="198060"/>
                </a:lnTo>
                <a:lnTo>
                  <a:pt x="0" y="198060"/>
                </a:lnTo>
                <a:lnTo>
                  <a:pt x="0" y="396120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CustomShape 11"/>
          <p:cNvSpPr/>
          <p:nvPr/>
        </p:nvSpPr>
        <p:spPr>
          <a:xfrm>
            <a:off x="5353200" y="2086200"/>
            <a:ext cx="1886040" cy="94284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40" tIns="12240" rIns="12240" bIns="12240" anchor="ctr"/>
          <a:lstStyle/>
          <a:p>
            <a:pPr algn="ctr">
              <a:lnSpc>
                <a:spcPct val="90000"/>
              </a:lnSpc>
            </a:pPr>
            <a:r>
              <a:rPr lang="en-US" sz="1900" strike="noStrike">
                <a:solidFill>
                  <a:srgbClr val="000000"/>
                </a:solidFill>
                <a:latin typeface="Trebuchet MS"/>
              </a:rPr>
              <a:t>Виды рефератов</a:t>
            </a:r>
            <a:endParaRPr/>
          </a:p>
        </p:txBody>
      </p:sp>
      <p:sp>
        <p:nvSpPr>
          <p:cNvPr id="209" name="CustomShape 12"/>
          <p:cNvSpPr/>
          <p:nvPr/>
        </p:nvSpPr>
        <p:spPr>
          <a:xfrm>
            <a:off x="3070800" y="3425400"/>
            <a:ext cx="1886040" cy="94284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40" tIns="12240" rIns="12240" bIns="12240" anchor="ctr"/>
          <a:lstStyle/>
          <a:p>
            <a:pPr algn="ctr">
              <a:lnSpc>
                <a:spcPct val="90000"/>
              </a:lnSpc>
            </a:pPr>
            <a:r>
              <a:rPr lang="en-US" sz="1900" strike="noStrike">
                <a:solidFill>
                  <a:srgbClr val="000000"/>
                </a:solidFill>
                <a:latin typeface="Trebuchet MS"/>
              </a:rPr>
              <a:t>Репродуктивные</a:t>
            </a:r>
            <a:endParaRPr/>
          </a:p>
        </p:txBody>
      </p:sp>
      <p:sp>
        <p:nvSpPr>
          <p:cNvPr id="210" name="CustomShape 13"/>
          <p:cNvSpPr/>
          <p:nvPr/>
        </p:nvSpPr>
        <p:spPr>
          <a:xfrm>
            <a:off x="1929600" y="4764600"/>
            <a:ext cx="1886040" cy="94284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40" tIns="12240" rIns="12240" bIns="12240" anchor="ctr"/>
          <a:lstStyle/>
          <a:p>
            <a:pPr algn="ctr">
              <a:lnSpc>
                <a:spcPct val="90000"/>
              </a:lnSpc>
            </a:pPr>
            <a:r>
              <a:rPr lang="en-US" sz="1900" strike="noStrike">
                <a:solidFill>
                  <a:srgbClr val="000000"/>
                </a:solidFill>
                <a:latin typeface="Trebuchet MS"/>
              </a:rPr>
              <a:t>Реферат-конспект</a:t>
            </a:r>
            <a:endParaRPr/>
          </a:p>
        </p:txBody>
      </p:sp>
      <p:sp>
        <p:nvSpPr>
          <p:cNvPr id="211" name="CustomShape 14"/>
          <p:cNvSpPr/>
          <p:nvPr/>
        </p:nvSpPr>
        <p:spPr>
          <a:xfrm>
            <a:off x="4212000" y="4764600"/>
            <a:ext cx="1886040" cy="94284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40" tIns="12240" rIns="12240" bIns="12240" anchor="ctr"/>
          <a:lstStyle/>
          <a:p>
            <a:pPr algn="ctr">
              <a:lnSpc>
                <a:spcPct val="90000"/>
              </a:lnSpc>
            </a:pPr>
            <a:r>
              <a:rPr lang="en-US" sz="1900" strike="noStrike">
                <a:solidFill>
                  <a:srgbClr val="000000"/>
                </a:solidFill>
                <a:latin typeface="Trebuchet MS"/>
              </a:rPr>
              <a:t>Реферат-резюме</a:t>
            </a:r>
            <a:endParaRPr/>
          </a:p>
        </p:txBody>
      </p:sp>
      <p:sp>
        <p:nvSpPr>
          <p:cNvPr id="212" name="CustomShape 15"/>
          <p:cNvSpPr/>
          <p:nvPr/>
        </p:nvSpPr>
        <p:spPr>
          <a:xfrm>
            <a:off x="7635600" y="3425400"/>
            <a:ext cx="1886040" cy="94284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40" tIns="12240" rIns="12240" bIns="12240" anchor="ctr"/>
          <a:lstStyle/>
          <a:p>
            <a:pPr algn="ctr">
              <a:lnSpc>
                <a:spcPct val="90000"/>
              </a:lnSpc>
            </a:pPr>
            <a:r>
              <a:rPr lang="en-US" sz="1900" strike="noStrike">
                <a:solidFill>
                  <a:srgbClr val="000000"/>
                </a:solidFill>
                <a:latin typeface="Trebuchet MS"/>
              </a:rPr>
              <a:t>Продуктивные</a:t>
            </a:r>
            <a:endParaRPr/>
          </a:p>
        </p:txBody>
      </p:sp>
      <p:sp>
        <p:nvSpPr>
          <p:cNvPr id="213" name="CustomShape 16"/>
          <p:cNvSpPr/>
          <p:nvPr/>
        </p:nvSpPr>
        <p:spPr>
          <a:xfrm>
            <a:off x="6494400" y="4764600"/>
            <a:ext cx="1886040" cy="94284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40" tIns="12240" rIns="12240" bIns="12240" anchor="ctr"/>
          <a:lstStyle/>
          <a:p>
            <a:pPr algn="ctr">
              <a:lnSpc>
                <a:spcPct val="90000"/>
              </a:lnSpc>
            </a:pPr>
            <a:r>
              <a:rPr lang="en-US" sz="1900" strike="noStrike">
                <a:solidFill>
                  <a:srgbClr val="000000"/>
                </a:solidFill>
                <a:latin typeface="Trebuchet MS"/>
              </a:rPr>
              <a:t>Реферат-обзор</a:t>
            </a:r>
            <a:endParaRPr/>
          </a:p>
        </p:txBody>
      </p:sp>
      <p:sp>
        <p:nvSpPr>
          <p:cNvPr id="214" name="CustomShape 17"/>
          <p:cNvSpPr/>
          <p:nvPr/>
        </p:nvSpPr>
        <p:spPr>
          <a:xfrm>
            <a:off x="8776800" y="4764600"/>
            <a:ext cx="1886040" cy="942840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40" tIns="12240" rIns="12240" bIns="12240" anchor="ctr"/>
          <a:lstStyle/>
          <a:p>
            <a:pPr algn="ctr">
              <a:lnSpc>
                <a:spcPct val="90000"/>
              </a:lnSpc>
            </a:pPr>
            <a:r>
              <a:rPr lang="en-US" sz="1900" strike="noStrike">
                <a:solidFill>
                  <a:srgbClr val="000000"/>
                </a:solidFill>
                <a:latin typeface="Trebuchet MS"/>
              </a:rPr>
              <a:t>Реферат-доклад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 flipV="1">
            <a:off x="5638680" y="1143000"/>
            <a:ext cx="5028480" cy="360"/>
          </a:xfrm>
          <a:prstGeom prst="straightConnector1">
            <a:avLst/>
          </a:prstGeom>
          <a:noFill/>
          <a:ln w="28440">
            <a:solidFill>
              <a:schemeClr val="bg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CustomShape 2"/>
          <p:cNvSpPr/>
          <p:nvPr/>
        </p:nvSpPr>
        <p:spPr>
          <a:xfrm>
            <a:off x="2672280" y="3200400"/>
            <a:ext cx="7197840" cy="142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2220" b="1" strike="noStrike">
                <a:solidFill>
                  <a:srgbClr val="800000"/>
                </a:solidFill>
                <a:latin typeface="Trebuchet MS"/>
              </a:rPr>
              <a:t>Реферат-конспект</a:t>
            </a: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 содержит в обобщенном виде фактографическую информацию, иллюстративный материал, сведения о методах исследования, о полученных результатах.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220" b="1" strike="noStrike">
                <a:solidFill>
                  <a:srgbClr val="800000"/>
                </a:solidFill>
                <a:latin typeface="Trebuchet MS"/>
              </a:rPr>
              <a:t>Реферат-резюме </a:t>
            </a: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приводит только основные положения, тесно связанные с темой текста.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220" b="1" strike="noStrike">
                <a:solidFill>
                  <a:srgbClr val="800000"/>
                </a:solidFill>
                <a:latin typeface="Trebuchet MS"/>
              </a:rPr>
              <a:t>Реферат-обзор</a:t>
            </a: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 охватывает несколько первичных текстов, дает сопоставление разных точек зрения.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220" b="1" strike="noStrike">
                <a:solidFill>
                  <a:srgbClr val="800000"/>
                </a:solidFill>
                <a:latin typeface="Trebuchet MS"/>
              </a:rPr>
              <a:t>Реферат-доклад </a:t>
            </a: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дает анализ информации и объективную оценку состояния проблемы.</a:t>
            </a:r>
            <a:endParaRPr/>
          </a:p>
        </p:txBody>
      </p:sp>
      <p:sp>
        <p:nvSpPr>
          <p:cNvPr id="217" name="CustomShape 3"/>
          <p:cNvSpPr/>
          <p:nvPr/>
        </p:nvSpPr>
        <p:spPr>
          <a:xfrm>
            <a:off x="2581200" y="254520"/>
            <a:ext cx="6142680" cy="55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540" b="1" strike="noStrike">
                <a:solidFill>
                  <a:srgbClr val="161E21"/>
                </a:solidFill>
                <a:latin typeface="Trebuchet MS"/>
              </a:rPr>
              <a:t>Томский государственный педагогический университет</a:t>
            </a:r>
            <a:endParaRPr/>
          </a:p>
        </p:txBody>
      </p:sp>
      <p:sp>
        <p:nvSpPr>
          <p:cNvPr id="219" name="CustomShape 4"/>
          <p:cNvSpPr/>
          <p:nvPr/>
        </p:nvSpPr>
        <p:spPr>
          <a:xfrm>
            <a:off x="1924920" y="-21240"/>
            <a:ext cx="7427160" cy="114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sz="2860" b="1" strike="noStrike">
                <a:solidFill>
                  <a:srgbClr val="800000"/>
                </a:solidFill>
                <a:latin typeface="Trebuchet MS"/>
              </a:rPr>
              <a:t>Реферат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 flipV="1">
            <a:off x="5638680" y="1143000"/>
            <a:ext cx="5028480" cy="360"/>
          </a:xfrm>
          <a:prstGeom prst="straightConnector1">
            <a:avLst/>
          </a:prstGeom>
          <a:noFill/>
          <a:ln w="28440">
            <a:solidFill>
              <a:schemeClr val="bg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CustomShape 2"/>
          <p:cNvSpPr/>
          <p:nvPr/>
        </p:nvSpPr>
        <p:spPr>
          <a:xfrm>
            <a:off x="1924920" y="1714680"/>
            <a:ext cx="8170560" cy="365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Конструкции для реферативного изложения</a:t>
            </a:r>
            <a:endParaRPr/>
          </a:p>
          <a:p>
            <a:pPr algn="ctr">
              <a:lnSpc>
                <a:spcPct val="150000"/>
              </a:lnSpc>
            </a:pP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В статье излагаются взгляды на проблему….</a:t>
            </a:r>
            <a:endParaRPr/>
          </a:p>
          <a:p>
            <a:pPr algn="ctr">
              <a:lnSpc>
                <a:spcPct val="150000"/>
              </a:lnSpc>
            </a:pP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Рассматриваемая статья посвящена теме….</a:t>
            </a:r>
            <a:endParaRPr/>
          </a:p>
          <a:p>
            <a:pPr algn="ctr">
              <a:lnSpc>
                <a:spcPct val="150000"/>
              </a:lnSpc>
            </a:pP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Актуальность проблемы определяется тем, что…</a:t>
            </a:r>
            <a:endParaRPr/>
          </a:p>
          <a:p>
            <a:pPr algn="ctr">
              <a:lnSpc>
                <a:spcPct val="150000"/>
              </a:lnSpc>
            </a:pP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Автор статьи дает характеристику….</a:t>
            </a:r>
            <a:endParaRPr/>
          </a:p>
          <a:p>
            <a:pPr algn="ctr">
              <a:lnSpc>
                <a:spcPct val="150000"/>
              </a:lnSpc>
            </a:pP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Автор доказывает….</a:t>
            </a:r>
            <a:endParaRPr/>
          </a:p>
          <a:p>
            <a:pPr algn="ctr">
              <a:lnSpc>
                <a:spcPct val="150000"/>
              </a:lnSpc>
            </a:pPr>
            <a:r>
              <a:rPr lang="en-US" sz="2220" b="1" strike="noStrike">
                <a:solidFill>
                  <a:srgbClr val="002060"/>
                </a:solidFill>
                <a:latin typeface="Trebuchet MS"/>
              </a:rPr>
              <a:t>В статье дается обобщение…..</a:t>
            </a:r>
            <a:endParaRPr/>
          </a:p>
        </p:txBody>
      </p:sp>
      <p:sp>
        <p:nvSpPr>
          <p:cNvPr id="222" name="CustomShape 3"/>
          <p:cNvSpPr/>
          <p:nvPr/>
        </p:nvSpPr>
        <p:spPr>
          <a:xfrm>
            <a:off x="2581200" y="254520"/>
            <a:ext cx="6142680" cy="55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24" name="CustomShape 4"/>
          <p:cNvSpPr/>
          <p:nvPr/>
        </p:nvSpPr>
        <p:spPr>
          <a:xfrm>
            <a:off x="1924920" y="-21240"/>
            <a:ext cx="7427160" cy="114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sz="2860" b="1" strike="noStrike">
                <a:solidFill>
                  <a:srgbClr val="800000"/>
                </a:solidFill>
                <a:latin typeface="Trebuchet MS"/>
              </a:rPr>
              <a:t>Реферат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 flipV="1">
            <a:off x="5638680" y="1143000"/>
            <a:ext cx="5028480" cy="360"/>
          </a:xfrm>
          <a:prstGeom prst="straightConnector1">
            <a:avLst/>
          </a:prstGeom>
          <a:noFill/>
          <a:ln w="28440">
            <a:solidFill>
              <a:schemeClr val="bg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CustomShape 2"/>
          <p:cNvSpPr/>
          <p:nvPr/>
        </p:nvSpPr>
        <p:spPr>
          <a:xfrm>
            <a:off x="609480" y="1714680"/>
            <a:ext cx="10791720" cy="468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7E0000"/>
                </a:solidFill>
                <a:latin typeface="Trebuchet MS"/>
              </a:rPr>
              <a:t>Глава</a:t>
            </a:r>
            <a:r>
              <a:rPr lang="en-US" sz="2400" b="1" strike="noStrike" dirty="0">
                <a:solidFill>
                  <a:srgbClr val="7E0000"/>
                </a:solidFill>
                <a:latin typeface="Trebuchet MS"/>
              </a:rPr>
              <a:t> 1. </a:t>
            </a:r>
            <a:r>
              <a:rPr lang="en-US" sz="2400" b="1" strike="noStrike" dirty="0" err="1">
                <a:solidFill>
                  <a:srgbClr val="7E0000"/>
                </a:solidFill>
                <a:latin typeface="Trebuchet MS"/>
              </a:rPr>
              <a:t>Теоретическая</a:t>
            </a:r>
            <a:r>
              <a:rPr lang="en-US" sz="2400" b="1" strike="noStrike" dirty="0">
                <a:solidFill>
                  <a:srgbClr val="7E000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Раскрытие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основных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понятий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темы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в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диахроническом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аспекте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7E0000"/>
                </a:solidFill>
                <a:latin typeface="Trebuchet MS"/>
              </a:rPr>
              <a:t>Глава</a:t>
            </a:r>
            <a:r>
              <a:rPr lang="en-US" sz="2400" b="1" strike="noStrike" dirty="0">
                <a:solidFill>
                  <a:srgbClr val="7E0000"/>
                </a:solidFill>
                <a:latin typeface="Trebuchet MS"/>
              </a:rPr>
              <a:t> 2. </a:t>
            </a:r>
            <a:r>
              <a:rPr lang="en-US" sz="2400" b="1" strike="noStrike" dirty="0" err="1">
                <a:solidFill>
                  <a:srgbClr val="7E0000"/>
                </a:solidFill>
                <a:latin typeface="Trebuchet MS"/>
              </a:rPr>
              <a:t>Описание</a:t>
            </a:r>
            <a:r>
              <a:rPr lang="en-US" sz="2400" b="1" strike="noStrike" dirty="0">
                <a:solidFill>
                  <a:srgbClr val="7E000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7E0000"/>
                </a:solidFill>
                <a:latin typeface="Trebuchet MS"/>
              </a:rPr>
              <a:t>опытно-экспериментальной</a:t>
            </a:r>
            <a:r>
              <a:rPr lang="en-US" sz="2400" b="1" strike="noStrike" dirty="0">
                <a:solidFill>
                  <a:srgbClr val="7E000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7E0000"/>
                </a:solidFill>
                <a:latin typeface="Trebuchet MS"/>
              </a:rPr>
              <a:t>работы</a:t>
            </a:r>
            <a:r>
              <a:rPr lang="en-US" sz="2400" b="1" strike="noStrike" dirty="0">
                <a:solidFill>
                  <a:srgbClr val="7E000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Характеристика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исследуемого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объекта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Характеристика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этапов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исследования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Описание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каждого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этапа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Описание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конкретных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методик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,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приемов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Описание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процесса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опытно-экспериментальной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работы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: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описание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изменений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,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проверка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надежности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результатов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7E0000"/>
                </a:solidFill>
                <a:latin typeface="Trebuchet MS"/>
              </a:rPr>
              <a:t>Заключение</a:t>
            </a:r>
            <a:endParaRPr dirty="0"/>
          </a:p>
          <a:p>
            <a:pPr algn="ctr">
              <a:lnSpc>
                <a:spcPct val="150000"/>
              </a:lnSpc>
            </a:pP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Выводы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,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которые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соотносятся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с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целью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 ,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задачами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, </a:t>
            </a:r>
            <a:r>
              <a:rPr lang="en-US" sz="2400" b="1" strike="noStrike" dirty="0" err="1">
                <a:solidFill>
                  <a:srgbClr val="002060"/>
                </a:solidFill>
                <a:latin typeface="Trebuchet MS"/>
              </a:rPr>
              <a:t>гипотезой</a:t>
            </a:r>
            <a:r>
              <a:rPr lang="en-US" sz="2400" b="1" strike="noStrike" dirty="0">
                <a:solidFill>
                  <a:srgbClr val="002060"/>
                </a:solidFill>
                <a:latin typeface="Trebuchet MS"/>
              </a:rPr>
              <a:t>.</a:t>
            </a:r>
            <a:endParaRPr dirty="0"/>
          </a:p>
          <a:p>
            <a:pPr algn="ctr">
              <a:lnSpc>
                <a:spcPct val="150000"/>
              </a:lnSpc>
            </a:pPr>
            <a:endParaRPr dirty="0"/>
          </a:p>
        </p:txBody>
      </p:sp>
      <p:sp>
        <p:nvSpPr>
          <p:cNvPr id="237" name="CustomShape 3"/>
          <p:cNvSpPr/>
          <p:nvPr/>
        </p:nvSpPr>
        <p:spPr>
          <a:xfrm>
            <a:off x="2581200" y="254520"/>
            <a:ext cx="6142680" cy="55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" name="CustomShape 4"/>
          <p:cNvSpPr/>
          <p:nvPr/>
        </p:nvSpPr>
        <p:spPr>
          <a:xfrm>
            <a:off x="1924920" y="-21240"/>
            <a:ext cx="7427160" cy="114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7030A0"/>
                </a:solidFill>
              </a:rPr>
              <a:t>СПАСИБО ЗА ВНИМАНИЕ!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630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467</Words>
  <Application>Microsoft Office PowerPoint</Application>
  <PresentationFormat>Широкоэкранный</PresentationFormat>
  <Paragraphs>130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DejaVu Sans</vt:lpstr>
      <vt:lpstr>StarSymbol</vt:lpstr>
      <vt:lpstr>Trebuchet MS</vt:lpstr>
      <vt:lpstr>Wingdings 3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Аннотация, реферат, тезисы </vt:lpstr>
      <vt:lpstr>Аннотация, реферат, тезисы  Аннотация – краткая характеристика книги, статьи, сборника.  Структура аннотации: Содержательная характеристика первоисточника: проблема, цель, для научной статьи – методология. Адресат первичного текста (для книги). Основные результаты (для научной статьи). 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Сауле Е</dc:creator>
  <cp:lastModifiedBy>User</cp:lastModifiedBy>
  <cp:revision>2</cp:revision>
  <dcterms:modified xsi:type="dcterms:W3CDTF">2020-09-26T19:50:07Z</dcterms:modified>
</cp:coreProperties>
</file>